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9F6C1-CA4A-4E32-83E5-205505C000A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9F583-C458-4E93-B239-CB737943D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58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7:notes"/>
          <p:cNvSpPr txBox="1">
            <a:spLocks noGrp="1"/>
          </p:cNvSpPr>
          <p:nvPr>
            <p:ph type="body" idx="1"/>
          </p:nvPr>
        </p:nvSpPr>
        <p:spPr>
          <a:xfrm>
            <a:off x="932060" y="3313466"/>
            <a:ext cx="7432281" cy="2708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8200" tIns="194050" rIns="388200" bIns="19405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301" name="Google Shape;30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81275" y="860425"/>
            <a:ext cx="4133850" cy="232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358DA-044F-0E76-2778-34F7C653F1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0989F5-2020-9EBE-01C8-96A00F945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000B1-1586-EAFB-2FC1-78A281BB7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EE5-6754-4139-8DCC-1D82764988F7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761DC-12AB-3DD2-62EF-51AFC3EB3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665CB-427D-AA79-28D8-812BD2EF4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8910-0569-47B7-AA7C-E72A9DA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12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32A3A-7F94-3458-7054-F2DC91BD2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3AE47-0E9B-4D43-DBFD-A3CEB9BD6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99A75-9C6F-031D-6ED2-F465CF89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EE5-6754-4139-8DCC-1D82764988F7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6C2F1-499E-6F84-70C2-70093F0BD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E1F07-36A9-7882-F554-D0FC2CB24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8910-0569-47B7-AA7C-E72A9DA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8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7AA2B0-68F4-33C2-1AB0-2BB76CFB3F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B0BCA2-C2D7-D007-C261-E5879FDBD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D0BE1-71B2-00B0-2FEC-F86720BB3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EE5-6754-4139-8DCC-1D82764988F7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19034-9D4A-C5E2-866E-6C874688F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181E5-F3EA-E8D6-C15B-98EA26F27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8910-0569-47B7-AA7C-E72A9DA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836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838588" y="1872670"/>
            <a:ext cx="4429125" cy="500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50" b="1" i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305320" y="1814668"/>
            <a:ext cx="7581350" cy="192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50" b="0" i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2769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9296400" y="655320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57384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526EE-2CF0-A4CD-C1D6-88BC8B5FC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0BFA4-E31A-2C55-F440-24B90B5C7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90F4D-D3D5-5477-482C-9136A864C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EE5-6754-4139-8DCC-1D82764988F7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75162-CCE7-A97A-0B0D-D6B55C0F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E7799-D389-B9E2-409F-F8C1FC5D4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8910-0569-47B7-AA7C-E72A9DA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9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71568-7168-D151-955F-73EFCB488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BF6EB-871A-A235-E9B6-72B951D6B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2AEE4-ED82-D1F7-13DD-19F1EC2F7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EE5-6754-4139-8DCC-1D82764988F7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AA9C2-DBA5-4036-29E4-3BDAAA3A9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378F6-124A-1B09-211D-2DA774988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8910-0569-47B7-AA7C-E72A9DA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60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48BD5-CD4F-F7CC-656C-D59B0EE3F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2A491-DE59-BC04-A529-FF2469A616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AA10DE-7682-9711-D616-F487C81C8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524CBC-162D-6A3F-C729-A82A31932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EE5-6754-4139-8DCC-1D82764988F7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D4682-3BDA-C140-BBAD-D55F06ADF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626A4-E87B-E482-8BBF-D201129BD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8910-0569-47B7-AA7C-E72A9DA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81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261D1-5A18-009E-7CFC-08993EB8E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32B8A-DC58-3751-ADA2-54F663DAC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BF4CC7-8D1B-78E6-A8F0-8621CBE0D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D0AAB1-EC7A-98D4-2D14-6E3F02DE66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2B7CF3-E6B3-E6A4-0923-4B91776495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626DDD-9485-0368-FE91-14B69D54C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EE5-6754-4139-8DCC-1D82764988F7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B57EF7-C4EB-E37F-FED5-36E04DA05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240886-67FA-6926-CAD8-92CEAC952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8910-0569-47B7-AA7C-E72A9DA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56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380E2-F736-F651-123E-414E6EBA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ADB812-F45D-A00A-85BF-69DB53AA9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EE5-6754-4139-8DCC-1D82764988F7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F34640-0718-5D31-9C38-35D82ACB7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18261E-4C6B-EBF8-949B-5FD2A994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8910-0569-47B7-AA7C-E72A9DA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47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674B3A-B74D-709C-A51F-AECF41756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EE5-6754-4139-8DCC-1D82764988F7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88300A-92B4-C810-3F28-06C08F50C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940130-5AA5-0A57-D698-D22057989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8910-0569-47B7-AA7C-E72A9DA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33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CD08C-8A3D-BF66-6883-063A1311B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03803-EDEC-D061-94FF-FA5D81427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01EFB1-88CE-DD50-F99A-D99ED7A9B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7333E-B05F-1439-B378-4E4450B8A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EE5-6754-4139-8DCC-1D82764988F7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A08A20-FD1F-1A14-1E39-34EDA6BE5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52CD41-8C2E-BDA0-2D38-A6DBA9DE9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8910-0569-47B7-AA7C-E72A9DA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3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3065F-2704-6D17-5E01-D94C8B7B4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316095-164B-4D7E-E7AB-A509EF19D7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4F473B-C9E6-411B-40B6-5BEA803B1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B6B477-2364-83A5-44E0-D84BA974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EE5-6754-4139-8DCC-1D82764988F7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5A152F-2497-131B-CA83-C76FD5F00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B573B-3219-141D-9D8C-8D536FEC6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48910-0569-47B7-AA7C-E72A9DA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7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8B9983-4D5C-F30E-6A38-EBA14B2CC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62E68-8471-BB8D-E051-F0E4A70CC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7BC8C-9276-A2DC-2E4A-CC5ABCA5C0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786EE5-6754-4139-8DCC-1D82764988F7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A430B-7606-C265-96CD-93CCCFFABA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3FC46-06E0-7D12-42CE-3023DFF49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B48910-0569-47B7-AA7C-E72A9DA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3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3" name="Google Shape;323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6064" y="6179592"/>
            <a:ext cx="632136" cy="489432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p24"/>
          <p:cNvSpPr/>
          <p:nvPr/>
        </p:nvSpPr>
        <p:spPr>
          <a:xfrm>
            <a:off x="2366301" y="2048426"/>
            <a:ext cx="4967927" cy="703010"/>
          </a:xfrm>
          <a:custGeom>
            <a:avLst/>
            <a:gdLst/>
            <a:ahLst/>
            <a:cxnLst/>
            <a:rect l="l" t="t" r="r" b="b"/>
            <a:pathLst>
              <a:path w="399415" h="103505" extrusionOk="0">
                <a:moveTo>
                  <a:pt x="399059" y="103454"/>
                </a:moveTo>
                <a:lnTo>
                  <a:pt x="0" y="103454"/>
                </a:lnTo>
                <a:lnTo>
                  <a:pt x="0" y="0"/>
                </a:lnTo>
                <a:lnTo>
                  <a:pt x="399059" y="0"/>
                </a:lnTo>
                <a:lnTo>
                  <a:pt x="399059" y="103454"/>
                </a:lnTo>
                <a:close/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393;p28">
            <a:extLst>
              <a:ext uri="{FF2B5EF4-FFF2-40B4-BE49-F238E27FC236}">
                <a16:creationId xmlns:a16="http://schemas.microsoft.com/office/drawing/2014/main" id="{AE2C5B6A-61F9-6CA0-DE80-8B90CF9E58E9}"/>
              </a:ext>
            </a:extLst>
          </p:cNvPr>
          <p:cNvSpPr txBox="1"/>
          <p:nvPr/>
        </p:nvSpPr>
        <p:spPr>
          <a:xfrm>
            <a:off x="340928" y="289366"/>
            <a:ext cx="10312275" cy="502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625" rIns="0" bIns="0" anchor="ctr" anchorCtr="0">
            <a:spAutoFit/>
          </a:bodyPr>
          <a:lstStyle/>
          <a:p>
            <a:pPr marL="63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The 5 Types of Post-Merger Integration</a:t>
            </a:r>
            <a:endParaRPr sz="3200" b="1" i="0" u="none" strike="noStrike" cap="none" dirty="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3" name="Google Shape;394;p28">
            <a:extLst>
              <a:ext uri="{FF2B5EF4-FFF2-40B4-BE49-F238E27FC236}">
                <a16:creationId xmlns:a16="http://schemas.microsoft.com/office/drawing/2014/main" id="{1B5FC93C-99C0-6D83-A751-4D8F64B916A4}"/>
              </a:ext>
            </a:extLst>
          </p:cNvPr>
          <p:cNvSpPr/>
          <p:nvPr/>
        </p:nvSpPr>
        <p:spPr>
          <a:xfrm>
            <a:off x="375488" y="891697"/>
            <a:ext cx="3016250" cy="0"/>
          </a:xfrm>
          <a:custGeom>
            <a:avLst/>
            <a:gdLst/>
            <a:ahLst/>
            <a:cxnLst/>
            <a:rect l="l" t="t" r="r" b="b"/>
            <a:pathLst>
              <a:path w="603250" h="120000" extrusionOk="0">
                <a:moveTo>
                  <a:pt x="602627" y="0"/>
                </a:moveTo>
                <a:lnTo>
                  <a:pt x="0" y="0"/>
                </a:lnTo>
              </a:path>
            </a:pathLst>
          </a:custGeom>
          <a:noFill/>
          <a:ln w="5397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331;p24">
            <a:extLst>
              <a:ext uri="{FF2B5EF4-FFF2-40B4-BE49-F238E27FC236}">
                <a16:creationId xmlns:a16="http://schemas.microsoft.com/office/drawing/2014/main" id="{FE475F5F-8B21-2771-B942-01A5FFE0E07C}"/>
              </a:ext>
            </a:extLst>
          </p:cNvPr>
          <p:cNvSpPr/>
          <p:nvPr/>
        </p:nvSpPr>
        <p:spPr>
          <a:xfrm>
            <a:off x="2366301" y="2935214"/>
            <a:ext cx="4967927" cy="703010"/>
          </a:xfrm>
          <a:custGeom>
            <a:avLst/>
            <a:gdLst/>
            <a:ahLst/>
            <a:cxnLst/>
            <a:rect l="l" t="t" r="r" b="b"/>
            <a:pathLst>
              <a:path w="399415" h="103505" extrusionOk="0">
                <a:moveTo>
                  <a:pt x="399059" y="103454"/>
                </a:moveTo>
                <a:lnTo>
                  <a:pt x="0" y="103454"/>
                </a:lnTo>
                <a:lnTo>
                  <a:pt x="0" y="0"/>
                </a:lnTo>
                <a:lnTo>
                  <a:pt x="399059" y="0"/>
                </a:lnTo>
                <a:lnTo>
                  <a:pt x="399059" y="103454"/>
                </a:lnTo>
                <a:close/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331;p24">
            <a:extLst>
              <a:ext uri="{FF2B5EF4-FFF2-40B4-BE49-F238E27FC236}">
                <a16:creationId xmlns:a16="http://schemas.microsoft.com/office/drawing/2014/main" id="{ADF0B487-8DC7-5A6B-2B0C-10972C66DAFB}"/>
              </a:ext>
            </a:extLst>
          </p:cNvPr>
          <p:cNvSpPr/>
          <p:nvPr/>
        </p:nvSpPr>
        <p:spPr>
          <a:xfrm>
            <a:off x="2366300" y="3808427"/>
            <a:ext cx="4967927" cy="703010"/>
          </a:xfrm>
          <a:custGeom>
            <a:avLst/>
            <a:gdLst/>
            <a:ahLst/>
            <a:cxnLst/>
            <a:rect l="l" t="t" r="r" b="b"/>
            <a:pathLst>
              <a:path w="399415" h="103505" extrusionOk="0">
                <a:moveTo>
                  <a:pt x="399059" y="103454"/>
                </a:moveTo>
                <a:lnTo>
                  <a:pt x="0" y="103454"/>
                </a:lnTo>
                <a:lnTo>
                  <a:pt x="0" y="0"/>
                </a:lnTo>
                <a:lnTo>
                  <a:pt x="399059" y="0"/>
                </a:lnTo>
                <a:lnTo>
                  <a:pt x="399059" y="103454"/>
                </a:lnTo>
                <a:close/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331;p24">
            <a:extLst>
              <a:ext uri="{FF2B5EF4-FFF2-40B4-BE49-F238E27FC236}">
                <a16:creationId xmlns:a16="http://schemas.microsoft.com/office/drawing/2014/main" id="{65BDFE05-3A94-DFC7-53A2-9ACBF1B64C40}"/>
              </a:ext>
            </a:extLst>
          </p:cNvPr>
          <p:cNvSpPr/>
          <p:nvPr/>
        </p:nvSpPr>
        <p:spPr>
          <a:xfrm>
            <a:off x="2366300" y="4665192"/>
            <a:ext cx="4967927" cy="703010"/>
          </a:xfrm>
          <a:custGeom>
            <a:avLst/>
            <a:gdLst/>
            <a:ahLst/>
            <a:cxnLst/>
            <a:rect l="l" t="t" r="r" b="b"/>
            <a:pathLst>
              <a:path w="399415" h="103505" extrusionOk="0">
                <a:moveTo>
                  <a:pt x="399059" y="103454"/>
                </a:moveTo>
                <a:lnTo>
                  <a:pt x="0" y="103454"/>
                </a:lnTo>
                <a:lnTo>
                  <a:pt x="0" y="0"/>
                </a:lnTo>
                <a:lnTo>
                  <a:pt x="399059" y="0"/>
                </a:lnTo>
                <a:lnTo>
                  <a:pt x="399059" y="103454"/>
                </a:lnTo>
                <a:close/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331;p24">
            <a:extLst>
              <a:ext uri="{FF2B5EF4-FFF2-40B4-BE49-F238E27FC236}">
                <a16:creationId xmlns:a16="http://schemas.microsoft.com/office/drawing/2014/main" id="{06005C77-53C6-BA14-1A1F-4372323C91EB}"/>
              </a:ext>
            </a:extLst>
          </p:cNvPr>
          <p:cNvSpPr/>
          <p:nvPr/>
        </p:nvSpPr>
        <p:spPr>
          <a:xfrm>
            <a:off x="2366300" y="5522941"/>
            <a:ext cx="4967927" cy="703010"/>
          </a:xfrm>
          <a:custGeom>
            <a:avLst/>
            <a:gdLst/>
            <a:ahLst/>
            <a:cxnLst/>
            <a:rect l="l" t="t" r="r" b="b"/>
            <a:pathLst>
              <a:path w="399415" h="103505" extrusionOk="0">
                <a:moveTo>
                  <a:pt x="399059" y="103454"/>
                </a:moveTo>
                <a:lnTo>
                  <a:pt x="0" y="103454"/>
                </a:lnTo>
                <a:lnTo>
                  <a:pt x="0" y="0"/>
                </a:lnTo>
                <a:lnTo>
                  <a:pt x="399059" y="0"/>
                </a:lnTo>
                <a:lnTo>
                  <a:pt x="399059" y="103454"/>
                </a:lnTo>
                <a:close/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Picture 10" descr="A black and white logo&#10;&#10;AI-generated content may be incorrect.">
            <a:extLst>
              <a:ext uri="{FF2B5EF4-FFF2-40B4-BE49-F238E27FC236}">
                <a16:creationId xmlns:a16="http://schemas.microsoft.com/office/drawing/2014/main" id="{9C212CE9-AEDA-1351-2F4D-A8205D4F7B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866" y="2096133"/>
            <a:ext cx="623752" cy="577511"/>
          </a:xfrm>
          <a:prstGeom prst="rect">
            <a:avLst/>
          </a:prstGeom>
        </p:spPr>
      </p:pic>
      <p:pic>
        <p:nvPicPr>
          <p:cNvPr id="21" name="Picture 20" descr="A black circle with white circles and dots&#10;&#10;AI-generated content may be incorrect.">
            <a:extLst>
              <a:ext uri="{FF2B5EF4-FFF2-40B4-BE49-F238E27FC236}">
                <a16:creationId xmlns:a16="http://schemas.microsoft.com/office/drawing/2014/main" id="{32375568-DE35-0BF9-000B-CF0A8AD9F9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894" y="4704822"/>
            <a:ext cx="623752" cy="623752"/>
          </a:xfrm>
          <a:prstGeom prst="rect">
            <a:avLst/>
          </a:prstGeom>
        </p:spPr>
      </p:pic>
      <p:pic>
        <p:nvPicPr>
          <p:cNvPr id="23" name="Picture 22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F7AA43C7-B8D2-855D-491C-825B735885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696" y="5630683"/>
            <a:ext cx="464147" cy="464147"/>
          </a:xfrm>
          <a:prstGeom prst="rect">
            <a:avLst/>
          </a:prstGeom>
        </p:spPr>
      </p:pic>
      <p:pic>
        <p:nvPicPr>
          <p:cNvPr id="9" name="Picture 8" descr="A light bulb with a clock and a tree&#10;&#10;AI-generated content may be incorrect.">
            <a:extLst>
              <a:ext uri="{FF2B5EF4-FFF2-40B4-BE49-F238E27FC236}">
                <a16:creationId xmlns:a16="http://schemas.microsoft.com/office/drawing/2014/main" id="{D93E444E-CD01-543B-B823-B06C2C83B76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866" y="2956152"/>
            <a:ext cx="688004" cy="623740"/>
          </a:xfrm>
          <a:prstGeom prst="rect">
            <a:avLst/>
          </a:prstGeom>
        </p:spPr>
      </p:pic>
      <p:sp>
        <p:nvSpPr>
          <p:cNvPr id="10" name="Google Shape;313;p24">
            <a:extLst>
              <a:ext uri="{FF2B5EF4-FFF2-40B4-BE49-F238E27FC236}">
                <a16:creationId xmlns:a16="http://schemas.microsoft.com/office/drawing/2014/main" id="{B2450F16-EDB2-9D48-F13B-D02C935CAEA6}"/>
              </a:ext>
            </a:extLst>
          </p:cNvPr>
          <p:cNvSpPr txBox="1"/>
          <p:nvPr/>
        </p:nvSpPr>
        <p:spPr>
          <a:xfrm>
            <a:off x="2610018" y="2048425"/>
            <a:ext cx="6971963" cy="5198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5725" rIns="0" bIns="0" anchor="t" anchorCtr="0">
            <a:sp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Best of Both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R="0" lvl="0" algn="l" rtl="0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Additive from both sides</a:t>
            </a:r>
          </a:p>
          <a:p>
            <a:pPr marL="133350" marR="0" lvl="0" indent="0" algn="l" rtl="0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lang="en-US" sz="1600" dirty="0">
              <a:solidFill>
                <a:schemeClr val="dk1"/>
              </a:solidFill>
              <a:latin typeface="Montserrat"/>
              <a:sym typeface="Montserrat"/>
            </a:endParaRPr>
          </a:p>
          <a:p>
            <a:pPr marL="2032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Transformation</a:t>
            </a:r>
          </a:p>
          <a:p>
            <a:pPr marL="20320" marR="0" lvl="0" indent="0" algn="l" rtl="0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Both companies ﬁnd new ways of operating</a:t>
            </a:r>
            <a:endParaRPr lang="en-US"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3350" marR="0" lvl="0" indent="0" algn="l" rtl="0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lang="en-US" sz="1600" b="0" i="0" u="none" strike="noStrike" cap="none" dirty="0">
              <a:solidFill>
                <a:schemeClr val="dk1"/>
              </a:solidFill>
              <a:latin typeface="Montserrat"/>
              <a:ea typeface="Arial"/>
              <a:cs typeface="Arial"/>
              <a:sym typeface="Montserrat"/>
            </a:endParaRPr>
          </a:p>
          <a:p>
            <a:pPr marL="1651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Absorption</a:t>
            </a:r>
          </a:p>
          <a:p>
            <a:pPr marL="16510" marR="1397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Acquired company conforms to parent</a:t>
            </a:r>
          </a:p>
          <a:p>
            <a:pPr marL="133350" marR="0" lvl="0" indent="0" algn="l" rtl="0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lang="en-US" sz="1600" b="0" i="0" u="none" strike="noStrike" cap="none" dirty="0">
              <a:solidFill>
                <a:schemeClr val="dk1"/>
              </a:solidFill>
              <a:latin typeface="Montserrat"/>
              <a:ea typeface="Arial"/>
              <a:cs typeface="Arial"/>
              <a:sym typeface="Montserrat"/>
            </a:endParaRPr>
          </a:p>
          <a:p>
            <a:pPr marL="26034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Reverse Merger</a:t>
            </a:r>
            <a:endParaRPr lang="en-US" sz="16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6034" marR="2286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Acquired company dictates terms to parent</a:t>
            </a:r>
          </a:p>
          <a:p>
            <a:pPr marL="133350" marR="0" lvl="0" indent="0" algn="l" rtl="0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lang="en-US" sz="1600" b="0" i="0" u="none" strike="noStrike" cap="none" dirty="0">
              <a:solidFill>
                <a:schemeClr val="dk1"/>
              </a:solidFill>
              <a:latin typeface="Montserrat"/>
              <a:ea typeface="Arial"/>
              <a:cs typeface="Arial"/>
              <a:sym typeface="Montserrat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Autonomy</a:t>
            </a:r>
          </a:p>
          <a:p>
            <a:pPr marR="41275" lvl="0" algn="l" rtl="0">
              <a:lnSpc>
                <a:spcPct val="122222"/>
              </a:lnSpc>
              <a:spcBef>
                <a:spcPts val="25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Acquired company retains its independence</a:t>
            </a:r>
            <a:endParaRPr lang="en-US"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3350" marR="0" lvl="0" indent="0" algn="l" rtl="0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lang="en-US" sz="1600" dirty="0">
              <a:solidFill>
                <a:schemeClr val="dk1"/>
              </a:solidFill>
              <a:latin typeface="Montserrat"/>
              <a:sym typeface="Montserrat"/>
            </a:endParaRPr>
          </a:p>
          <a:p>
            <a:pPr marL="133350" marR="0" lvl="0" indent="0" algn="l" rtl="0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lang="en-US" sz="1600" b="0" i="0" u="none" strike="noStrike" cap="none" dirty="0">
              <a:solidFill>
                <a:schemeClr val="dk1"/>
              </a:solidFill>
              <a:latin typeface="Montserrat"/>
              <a:ea typeface="Arial"/>
              <a:cs typeface="Arial"/>
              <a:sym typeface="Montserrat"/>
            </a:endParaRPr>
          </a:p>
          <a:p>
            <a:pPr marL="133350" marR="0" lvl="0" indent="0" algn="l" rtl="0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lang="en-US" sz="900" dirty="0">
              <a:solidFill>
                <a:schemeClr val="dk1"/>
              </a:solidFill>
              <a:latin typeface="Montserrat"/>
              <a:sym typeface="Montserrat"/>
            </a:endParaRPr>
          </a:p>
          <a:p>
            <a:pPr marL="133350" marR="0" lvl="0" indent="0" algn="l" rtl="0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lang="en-US" sz="900" b="0" i="0" u="none" strike="noStrike" cap="none" dirty="0">
              <a:solidFill>
                <a:schemeClr val="dk1"/>
              </a:solidFill>
              <a:latin typeface="Montserrat"/>
              <a:ea typeface="Arial"/>
              <a:cs typeface="Arial"/>
              <a:sym typeface="Montserrat"/>
            </a:endParaRPr>
          </a:p>
          <a:p>
            <a:pPr marL="133350" marR="0" lvl="0" indent="0" algn="l" rtl="0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" name="Picture 12" descr="A line art of buildings&#10;&#10;AI-generated content may be incorrect.">
            <a:extLst>
              <a:ext uri="{FF2B5EF4-FFF2-40B4-BE49-F238E27FC236}">
                <a16:creationId xmlns:a16="http://schemas.microsoft.com/office/drawing/2014/main" id="{8D65516F-0CBB-58BB-0E19-B33061F8C48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827" y="3817705"/>
            <a:ext cx="794281" cy="62373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08E3367-9758-877C-F8FC-5E18B6F06B88}"/>
              </a:ext>
            </a:extLst>
          </p:cNvPr>
          <p:cNvSpPr txBox="1"/>
          <p:nvPr/>
        </p:nvSpPr>
        <p:spPr>
          <a:xfrm>
            <a:off x="522132" y="1088535"/>
            <a:ext cx="9376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Montserrat" panose="00000500000000000000" pitchFamily="2" charset="0"/>
              </a:rPr>
              <a:t>The rationale for a deal helps determine the type of post-merger integration to pursue. All post-merger integrations are one or more (a combination) of these five types:</a:t>
            </a:r>
            <a:endParaRPr lang="en-US" dirty="0">
              <a:latin typeface="Montserrat" panose="00000500000000000000" pitchFamily="2" charset="0"/>
            </a:endParaRPr>
          </a:p>
        </p:txBody>
      </p:sp>
      <p:pic>
        <p:nvPicPr>
          <p:cNvPr id="12" name="Picture 11" descr="A logo with blue and orange squares&#10;&#10;AI-generated content may be incorrect.">
            <a:extLst>
              <a:ext uri="{FF2B5EF4-FFF2-40B4-BE49-F238E27FC236}">
                <a16:creationId xmlns:a16="http://schemas.microsoft.com/office/drawing/2014/main" id="{A587239E-0CA3-FCE9-A5FE-C4E72319427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54547" y="53786"/>
            <a:ext cx="2797312" cy="50216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0DD49AD-C1CC-DD6D-E4E5-41032B2A45B5}"/>
              </a:ext>
            </a:extLst>
          </p:cNvPr>
          <p:cNvSpPr txBox="1"/>
          <p:nvPr/>
        </p:nvSpPr>
        <p:spPr>
          <a:xfrm>
            <a:off x="838200" y="6445523"/>
            <a:ext cx="48863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© PRITCHETT, LP      MergerIntegration.com       800-992-5922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80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Montserrat</vt:lpstr>
      <vt:lpstr>Montserrat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JOE ABERGER</dc:creator>
  <cp:lastModifiedBy>JOE ABERGER</cp:lastModifiedBy>
  <cp:revision>6</cp:revision>
  <cp:lastPrinted>2025-04-04T20:15:36Z</cp:lastPrinted>
  <dcterms:created xsi:type="dcterms:W3CDTF">2025-04-04T16:34:03Z</dcterms:created>
  <dcterms:modified xsi:type="dcterms:W3CDTF">2025-06-16T20:20:13Z</dcterms:modified>
</cp:coreProperties>
</file>